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80" r:id="rId3"/>
    <p:sldId id="290" r:id="rId4"/>
    <p:sldId id="289" r:id="rId5"/>
    <p:sldId id="288" r:id="rId6"/>
    <p:sldId id="287" r:id="rId7"/>
    <p:sldId id="286" r:id="rId8"/>
    <p:sldId id="285"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79" d="100"/>
          <a:sy n="79"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06358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0881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518016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895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4807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7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41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759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55157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82413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388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003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3ED0A4-B37E-45AB-BA87-D1E2E30870F5}" type="datetimeFigureOut">
              <a:rPr lang="ar-IQ" smtClean="0"/>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20059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997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D0A4-B37E-45AB-BA87-D1E2E30870F5}" type="datetimeFigureOut">
              <a:rPr lang="ar-IQ" smtClean="0"/>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39852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194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9620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3ED0A4-B37E-45AB-BA87-D1E2E30870F5}" type="datetimeFigureOut">
              <a:rPr lang="ar-IQ" smtClean="0"/>
              <a:t>28/03/1440</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21466F4-1300-4CED-8628-E14E03CBDC2C}" type="slidenum">
              <a:rPr lang="ar-IQ" smtClean="0"/>
              <a:t>‹#›</a:t>
            </a:fld>
            <a:endParaRPr lang="ar-IQ"/>
          </a:p>
        </p:txBody>
      </p:sp>
    </p:spTree>
    <p:extLst>
      <p:ext uri="{BB962C8B-B14F-4D97-AF65-F5344CB8AC3E}">
        <p14:creationId xmlns:p14="http://schemas.microsoft.com/office/powerpoint/2010/main" val="425933420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0" y="3148082"/>
            <a:ext cx="6894095" cy="2554545"/>
          </a:xfrm>
          <a:prstGeom prst="rect">
            <a:avLst/>
          </a:prstGeom>
        </p:spPr>
        <p:txBody>
          <a:bodyPr wrap="square">
            <a:spAutoFit/>
          </a:bodyPr>
          <a:lstStyle/>
          <a:p>
            <a:pPr algn="l"/>
            <a:r>
              <a:rPr lang="en-US" sz="4000" b="1" dirty="0" smtClean="0">
                <a:solidFill>
                  <a:schemeClr val="bg1"/>
                </a:solidFill>
                <a:latin typeface="Times New Roman" panose="02020603050405020304" pitchFamily="18" charset="0"/>
                <a:cs typeface="Times New Roman" panose="02020603050405020304" pitchFamily="18" charset="0"/>
              </a:rPr>
              <a:t>Water Resources Engineering</a:t>
            </a:r>
          </a:p>
          <a:p>
            <a:pPr algn="ctr"/>
            <a:r>
              <a:rPr lang="en-US" sz="4000" b="1" dirty="0" smtClean="0">
                <a:solidFill>
                  <a:schemeClr val="bg1"/>
                </a:solidFill>
                <a:latin typeface="Times New Roman" panose="02020603050405020304" pitchFamily="18" charset="0"/>
                <a:cs typeface="Times New Roman" panose="02020603050405020304" pitchFamily="18" charset="0"/>
              </a:rPr>
              <a:t>for 4</a:t>
            </a:r>
            <a:r>
              <a:rPr lang="en-US" sz="4000" b="1" baseline="30000" dirty="0" smtClean="0">
                <a:solidFill>
                  <a:schemeClr val="bg1"/>
                </a:solidFill>
                <a:latin typeface="Times New Roman" panose="02020603050405020304" pitchFamily="18" charset="0"/>
                <a:cs typeface="Times New Roman" panose="02020603050405020304" pitchFamily="18" charset="0"/>
              </a:rPr>
              <a:t>th</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Class</a:t>
            </a:r>
          </a:p>
          <a:p>
            <a:pPr algn="ctr" rtl="0"/>
            <a:r>
              <a:rPr lang="en-US" sz="4000" b="1" dirty="0">
                <a:solidFill>
                  <a:schemeClr val="bg1"/>
                </a:solidFill>
                <a:latin typeface="Times New Roman" panose="02020603050405020304" pitchFamily="18" charset="0"/>
                <a:cs typeface="Times New Roman" panose="02020603050405020304" pitchFamily="18" charset="0"/>
              </a:rPr>
              <a:t>By</a:t>
            </a:r>
          </a:p>
          <a:p>
            <a:pPr algn="ctr" rtl="0"/>
            <a:r>
              <a:rPr lang="en-US" sz="4000" b="1" dirty="0">
                <a:solidFill>
                  <a:schemeClr val="bg1"/>
                </a:solidFill>
                <a:latin typeface="Times New Roman" panose="02020603050405020304" pitchFamily="18" charset="0"/>
                <a:cs typeface="Times New Roman" panose="02020603050405020304" pitchFamily="18" charset="0"/>
              </a:rPr>
              <a:t>Dr. </a:t>
            </a:r>
            <a:r>
              <a:rPr lang="en-US" sz="4000" b="1" dirty="0" err="1">
                <a:solidFill>
                  <a:schemeClr val="bg1"/>
                </a:solidFill>
                <a:latin typeface="Times New Roman" panose="02020603050405020304" pitchFamily="18" charset="0"/>
                <a:cs typeface="Times New Roman" panose="02020603050405020304" pitchFamily="18" charset="0"/>
              </a:rPr>
              <a:t>Saad</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a:solidFill>
                  <a:schemeClr val="bg1"/>
                </a:solidFill>
                <a:latin typeface="Times New Roman" panose="02020603050405020304" pitchFamily="18" charset="0"/>
                <a:cs typeface="Times New Roman" panose="02020603050405020304" pitchFamily="18" charset="0"/>
              </a:rPr>
              <a:t>Shauket</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Sammen</a:t>
            </a:r>
            <a:endParaRPr lang="ar-IQ" sz="4000" b="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535404" y="380819"/>
            <a:ext cx="8085221" cy="1938992"/>
          </a:xfrm>
          <a:prstGeom prst="rect">
            <a:avLst/>
          </a:prstGeom>
        </p:spPr>
        <p:txBody>
          <a:bodyPr wrap="square">
            <a:sp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Diyala University </a:t>
            </a:r>
          </a:p>
          <a:p>
            <a:pPr algn="ctr"/>
            <a:r>
              <a:rPr lang="en-US" sz="4000" b="1" dirty="0" smtClean="0">
                <a:solidFill>
                  <a:schemeClr val="bg1"/>
                </a:solidFill>
                <a:latin typeface="Times New Roman" panose="02020603050405020304" pitchFamily="18" charset="0"/>
                <a:cs typeface="Times New Roman" panose="02020603050405020304" pitchFamily="18" charset="0"/>
              </a:rPr>
              <a:t>College of Engineering </a:t>
            </a:r>
          </a:p>
          <a:p>
            <a:pPr algn="ctr"/>
            <a:r>
              <a:rPr lang="en-US" sz="4000" b="1" dirty="0" smtClean="0">
                <a:solidFill>
                  <a:schemeClr val="bg1"/>
                </a:solidFill>
                <a:latin typeface="Times New Roman" panose="02020603050405020304" pitchFamily="18" charset="0"/>
                <a:cs typeface="Times New Roman" panose="02020603050405020304" pitchFamily="18" charset="0"/>
              </a:rPr>
              <a:t>Department of Civil Engineering </a:t>
            </a:r>
            <a:endParaRPr lang="ar-IQ"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1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7" name="مستطيل 6"/>
          <p:cNvSpPr/>
          <p:nvPr/>
        </p:nvSpPr>
        <p:spPr>
          <a:xfrm>
            <a:off x="0" y="0"/>
            <a:ext cx="6225615" cy="468077"/>
          </a:xfrm>
          <a:prstGeom prst="rect">
            <a:avLst/>
          </a:prstGeom>
        </p:spPr>
        <p:txBody>
          <a:bodyPr wrap="none">
            <a:spAutoFit/>
          </a:bodyPr>
          <a:lstStyle/>
          <a:p>
            <a:pPr algn="ctr" rtl="0">
              <a:lnSpc>
                <a:spcPct val="107000"/>
              </a:lnSpc>
              <a:spcAft>
                <a:spcPts val="800"/>
              </a:spcAft>
              <a:tabLst>
                <a:tab pos="180340" algn="l"/>
              </a:tabLst>
            </a:pPr>
            <a:r>
              <a:rPr lang="en-US" sz="2400" b="1" i="1" dirty="0">
                <a:solidFill>
                  <a:srgbClr val="C00000"/>
                </a:solidFill>
                <a:latin typeface="Times New Roman" panose="02020603050405020304" pitchFamily="18" charset="0"/>
                <a:ea typeface="Times New Roman" panose="02020603050405020304" pitchFamily="18" charset="0"/>
                <a:cs typeface="Arial" panose="020B0604020202020204" pitchFamily="34" charset="0"/>
              </a:rPr>
              <a:t>Consumptive use or Evapotranspiration (E.T)</a:t>
            </a:r>
            <a:endParaRPr lang="en-US"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1" name="مستطيل 10"/>
          <p:cNvSpPr/>
          <p:nvPr/>
        </p:nvSpPr>
        <p:spPr>
          <a:xfrm>
            <a:off x="84221" y="798925"/>
            <a:ext cx="8698832" cy="4985980"/>
          </a:xfrm>
          <a:prstGeom prst="rect">
            <a:avLst/>
          </a:prstGeom>
        </p:spPr>
        <p:txBody>
          <a:bodyPr wrap="square">
            <a:spAutoFit/>
          </a:bodyPr>
          <a:lstStyle/>
          <a:p>
            <a:pPr algn="just" rtl="0"/>
            <a:r>
              <a:rPr lang="en-US" sz="2000" b="1" i="1" dirty="0">
                <a:solidFill>
                  <a:schemeClr val="bg1"/>
                </a:solidFill>
                <a:latin typeface="Times New Roman" panose="02020603050405020304" pitchFamily="18" charset="0"/>
                <a:cs typeface="Times New Roman" panose="02020603050405020304" pitchFamily="18" charset="0"/>
              </a:rPr>
              <a:t>Can be define as the total amount of water which used by the plant in transpiration and evaporation from soil surface and plant leaves in any specified period. The values of the consumptive use may be different for different crops and may be different for the same crop but at different times and places. It measured by (mm/day or mm/month).</a:t>
            </a:r>
          </a:p>
          <a:p>
            <a:pPr algn="just" rtl="0"/>
            <a:r>
              <a:rPr lang="en-US" sz="2000" b="1" i="1" dirty="0">
                <a:solidFill>
                  <a:schemeClr val="bg1"/>
                </a:solidFill>
                <a:latin typeface="Times New Roman" panose="02020603050405020304" pitchFamily="18" charset="0"/>
                <a:cs typeface="Times New Roman" panose="02020603050405020304" pitchFamily="18" charset="0"/>
              </a:rPr>
              <a:t>Consumptive use is depended on three factors:-</a:t>
            </a:r>
          </a:p>
          <a:p>
            <a:pPr algn="just" rtl="0"/>
            <a:r>
              <a:rPr lang="en-US" sz="2000" b="1" i="1" dirty="0">
                <a:solidFill>
                  <a:schemeClr val="bg1"/>
                </a:solidFill>
                <a:latin typeface="Times New Roman" panose="02020603050405020304" pitchFamily="18" charset="0"/>
                <a:cs typeface="Times New Roman" panose="02020603050405020304" pitchFamily="18" charset="0"/>
              </a:rPr>
              <a:t>1- Climatic condition.</a:t>
            </a:r>
          </a:p>
          <a:p>
            <a:pPr algn="just" rtl="0"/>
            <a:r>
              <a:rPr lang="en-US" sz="2000" b="1" i="1" dirty="0">
                <a:solidFill>
                  <a:schemeClr val="bg1"/>
                </a:solidFill>
                <a:latin typeface="Times New Roman" panose="02020603050405020304" pitchFamily="18" charset="0"/>
                <a:cs typeface="Times New Roman" panose="02020603050405020304" pitchFamily="18" charset="0"/>
              </a:rPr>
              <a:t>2- Soil factors </a:t>
            </a:r>
          </a:p>
          <a:p>
            <a:pPr algn="just" rtl="0"/>
            <a:r>
              <a:rPr lang="en-US" sz="2000" b="1" i="1" dirty="0">
                <a:solidFill>
                  <a:schemeClr val="bg1"/>
                </a:solidFill>
                <a:latin typeface="Times New Roman" panose="02020603050405020304" pitchFamily="18" charset="0"/>
                <a:cs typeface="Times New Roman" panose="02020603050405020304" pitchFamily="18" charset="0"/>
              </a:rPr>
              <a:t>3- Plant factors.</a:t>
            </a:r>
          </a:p>
          <a:p>
            <a:pPr algn="just" rtl="0"/>
            <a:r>
              <a:rPr lang="en-US" sz="2000" b="1" i="1" dirty="0">
                <a:solidFill>
                  <a:schemeClr val="bg1"/>
                </a:solidFill>
                <a:latin typeface="Times New Roman" panose="02020603050405020304" pitchFamily="18" charset="0"/>
                <a:cs typeface="Times New Roman" panose="02020603050405020304" pitchFamily="18" charset="0"/>
              </a:rPr>
              <a:t>Some Important Definitions </a:t>
            </a:r>
          </a:p>
          <a:p>
            <a:pPr algn="just" rtl="0"/>
            <a:r>
              <a:rPr lang="en-US" sz="2000" b="1" i="1" dirty="0">
                <a:solidFill>
                  <a:schemeClr val="bg1"/>
                </a:solidFill>
                <a:latin typeface="Times New Roman" panose="02020603050405020304" pitchFamily="18" charset="0"/>
                <a:cs typeface="Times New Roman" panose="02020603050405020304" pitchFamily="18" charset="0"/>
              </a:rPr>
              <a:t>Effective rainfall: </a:t>
            </a:r>
          </a:p>
          <a:p>
            <a:pPr algn="just" rtl="0"/>
            <a:r>
              <a:rPr lang="en-US" sz="2000" b="1" i="1" dirty="0">
                <a:solidFill>
                  <a:schemeClr val="bg1"/>
                </a:solidFill>
                <a:latin typeface="Times New Roman" panose="02020603050405020304" pitchFamily="18" charset="0"/>
                <a:cs typeface="Times New Roman" panose="02020603050405020304" pitchFamily="18" charset="0"/>
              </a:rPr>
              <a:t>Precipitation falling during the growing period of a crop that is available to meet the evapotranspiration needs of the crop is called effective rainfall. It is that part of rainfall which is available to meet ET needs of the </a:t>
            </a:r>
            <a:r>
              <a:rPr lang="en-US" sz="2000" b="1" i="1" dirty="0" smtClean="0">
                <a:solidFill>
                  <a:schemeClr val="bg1"/>
                </a:solidFill>
                <a:latin typeface="Times New Roman" panose="02020603050405020304" pitchFamily="18" charset="0"/>
                <a:cs typeface="Times New Roman" panose="02020603050405020304" pitchFamily="18" charset="0"/>
              </a:rPr>
              <a:t>crop</a:t>
            </a:r>
          </a:p>
          <a:p>
            <a:pPr algn="ctr" rtl="0"/>
            <a:r>
              <a:rPr lang="en-US" sz="2000" b="1" i="1" dirty="0">
                <a:solidFill>
                  <a:schemeClr val="bg1"/>
                </a:solidFill>
                <a:latin typeface="Times New Roman" panose="02020603050405020304" pitchFamily="18" charset="0"/>
                <a:cs typeface="Times New Roman" panose="02020603050405020304" pitchFamily="18" charset="0"/>
              </a:rPr>
              <a:t>Re = R – </a:t>
            </a:r>
            <a:r>
              <a:rPr lang="en-US" sz="2000" b="1" i="1" dirty="0" err="1">
                <a:solidFill>
                  <a:schemeClr val="bg1"/>
                </a:solidFill>
                <a:latin typeface="Times New Roman" panose="02020603050405020304" pitchFamily="18" charset="0"/>
                <a:cs typeface="Times New Roman" panose="02020603050405020304" pitchFamily="18" charset="0"/>
              </a:rPr>
              <a:t>Rr</a:t>
            </a:r>
            <a:r>
              <a:rPr lang="en-US" sz="2000" b="1" i="1" dirty="0">
                <a:solidFill>
                  <a:schemeClr val="bg1"/>
                </a:solidFill>
                <a:latin typeface="Times New Roman" panose="02020603050405020304" pitchFamily="18" charset="0"/>
                <a:cs typeface="Times New Roman" panose="02020603050405020304" pitchFamily="18" charset="0"/>
              </a:rPr>
              <a:t> – </a:t>
            </a:r>
            <a:r>
              <a:rPr lang="en-US" sz="2000" b="1" i="1" dirty="0" err="1">
                <a:solidFill>
                  <a:schemeClr val="bg1"/>
                </a:solidFill>
                <a:latin typeface="Times New Roman" panose="02020603050405020304" pitchFamily="18" charset="0"/>
                <a:cs typeface="Times New Roman" panose="02020603050405020304" pitchFamily="18" charset="0"/>
              </a:rPr>
              <a:t>Dr</a:t>
            </a:r>
            <a:endParaRPr lang="en-US" sz="2000" b="1" i="1" dirty="0">
              <a:solidFill>
                <a:schemeClr val="bg1"/>
              </a:solidFill>
              <a:latin typeface="Times New Roman" panose="02020603050405020304" pitchFamily="18" charset="0"/>
              <a:cs typeface="Times New Roman" panose="02020603050405020304" pitchFamily="18" charset="0"/>
            </a:endParaRPr>
          </a:p>
          <a:p>
            <a:pPr algn="just" rtl="0"/>
            <a:endParaRPr lang="en-US" sz="2000" b="1" i="1" dirty="0">
              <a:solidFill>
                <a:schemeClr val="bg1"/>
              </a:solidFill>
              <a:latin typeface="Times New Roman" panose="02020603050405020304" pitchFamily="18" charset="0"/>
              <a:cs typeface="Times New Roman" panose="02020603050405020304" pitchFamily="18" charset="0"/>
            </a:endParaRPr>
          </a:p>
        </p:txBody>
      </p:sp>
      <p:sp>
        <p:nvSpPr>
          <p:cNvPr id="12" name="مستطيل 11"/>
          <p:cNvSpPr/>
          <p:nvPr/>
        </p:nvSpPr>
        <p:spPr>
          <a:xfrm>
            <a:off x="0" y="5607921"/>
            <a:ext cx="3164305" cy="1015663"/>
          </a:xfrm>
          <a:prstGeom prst="rect">
            <a:avLst/>
          </a:prstGeom>
        </p:spPr>
        <p:txBody>
          <a:bodyPr wrap="square">
            <a:spAutoFit/>
          </a:bodyPr>
          <a:lstStyle/>
          <a:p>
            <a:pPr algn="l" rtl="0"/>
            <a:r>
              <a:rPr lang="en-US" sz="2000" b="1" i="1" dirty="0">
                <a:solidFill>
                  <a:schemeClr val="bg1"/>
                </a:solidFill>
                <a:latin typeface="Times New Roman" panose="02020603050405020304" pitchFamily="18" charset="0"/>
                <a:cs typeface="Times New Roman" panose="02020603050405020304" pitchFamily="18" charset="0"/>
              </a:rPr>
              <a:t>Where, R = Precipitation </a:t>
            </a:r>
          </a:p>
          <a:p>
            <a:pPr algn="l" rtl="0"/>
            <a:r>
              <a:rPr lang="en-US" sz="2000" b="1" i="1" dirty="0" err="1">
                <a:solidFill>
                  <a:schemeClr val="bg1"/>
                </a:solidFill>
                <a:latin typeface="Times New Roman" panose="02020603050405020304" pitchFamily="18" charset="0"/>
                <a:cs typeface="Times New Roman" panose="02020603050405020304" pitchFamily="18" charset="0"/>
              </a:rPr>
              <a:t>Rr</a:t>
            </a:r>
            <a:r>
              <a:rPr lang="en-US" sz="2000" b="1" i="1" dirty="0">
                <a:solidFill>
                  <a:schemeClr val="bg1"/>
                </a:solidFill>
                <a:latin typeface="Times New Roman" panose="02020603050405020304" pitchFamily="18" charset="0"/>
                <a:cs typeface="Times New Roman" panose="02020603050405020304" pitchFamily="18" charset="0"/>
              </a:rPr>
              <a:t> = Surface runoff </a:t>
            </a:r>
          </a:p>
          <a:p>
            <a:pPr algn="l" rtl="0"/>
            <a:r>
              <a:rPr lang="en-US" sz="2000" b="1" i="1" dirty="0" err="1">
                <a:solidFill>
                  <a:schemeClr val="bg1"/>
                </a:solidFill>
                <a:latin typeface="Times New Roman" panose="02020603050405020304" pitchFamily="18" charset="0"/>
                <a:cs typeface="Times New Roman" panose="02020603050405020304" pitchFamily="18" charset="0"/>
              </a:rPr>
              <a:t>Dr</a:t>
            </a:r>
            <a:r>
              <a:rPr lang="en-US" sz="2000" b="1" i="1" dirty="0">
                <a:solidFill>
                  <a:schemeClr val="bg1"/>
                </a:solidFill>
                <a:latin typeface="Times New Roman" panose="02020603050405020304" pitchFamily="18" charset="0"/>
                <a:cs typeface="Times New Roman" panose="02020603050405020304" pitchFamily="18" charset="0"/>
              </a:rPr>
              <a:t> = Deep percolation</a:t>
            </a:r>
          </a:p>
        </p:txBody>
      </p:sp>
    </p:spTree>
    <p:extLst>
      <p:ext uri="{BB962C8B-B14F-4D97-AF65-F5344CB8AC3E}">
        <p14:creationId xmlns:p14="http://schemas.microsoft.com/office/powerpoint/2010/main" val="324728566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0" y="271989"/>
            <a:ext cx="8602579" cy="1015663"/>
          </a:xfrm>
          <a:prstGeom prst="rect">
            <a:avLst/>
          </a:prstGeom>
        </p:spPr>
        <p:txBody>
          <a:bodyPr wrap="square">
            <a:spAutoFit/>
          </a:bodyPr>
          <a:lstStyle/>
          <a:p>
            <a:pPr algn="l" rtl="0"/>
            <a:r>
              <a:rPr lang="en-US" sz="2000" b="1" i="1" dirty="0">
                <a:solidFill>
                  <a:srgbClr val="C00000"/>
                </a:solidFill>
                <a:latin typeface="Times New Roman" panose="02020603050405020304" pitchFamily="18" charset="0"/>
                <a:cs typeface="Times New Roman" panose="02020603050405020304" pitchFamily="18" charset="0"/>
              </a:rPr>
              <a:t>Consumptive Irrigation Requirement (CIR): </a:t>
            </a:r>
          </a:p>
          <a:p>
            <a:pPr algn="l" rtl="0"/>
            <a:r>
              <a:rPr lang="en-US" sz="2000" b="1" i="1" dirty="0">
                <a:solidFill>
                  <a:schemeClr val="bg1"/>
                </a:solidFill>
                <a:latin typeface="Times New Roman" panose="02020603050405020304" pitchFamily="18" charset="0"/>
                <a:cs typeface="Times New Roman" panose="02020603050405020304" pitchFamily="18" charset="0"/>
              </a:rPr>
              <a:t>Irrigation water required in order to meet the evapotranspiration needs of the crop during its full growth</a:t>
            </a:r>
          </a:p>
        </p:txBody>
      </p:sp>
      <p:sp>
        <p:nvSpPr>
          <p:cNvPr id="3" name="مستطيل 2"/>
          <p:cNvSpPr/>
          <p:nvPr/>
        </p:nvSpPr>
        <p:spPr>
          <a:xfrm>
            <a:off x="3303259" y="1439597"/>
            <a:ext cx="2111475" cy="400110"/>
          </a:xfrm>
          <a:prstGeom prst="rect">
            <a:avLst/>
          </a:prstGeom>
        </p:spPr>
        <p:txBody>
          <a:bodyPr wrap="none">
            <a:spAutoFit/>
          </a:bodyPr>
          <a:lstStyle/>
          <a:p>
            <a:pPr algn="l" rtl="0"/>
            <a:r>
              <a:rPr lang="en-US" sz="2000" b="1" i="1" dirty="0">
                <a:solidFill>
                  <a:schemeClr val="bg1"/>
                </a:solidFill>
                <a:latin typeface="Times New Roman" panose="02020603050405020304" pitchFamily="18" charset="0"/>
                <a:cs typeface="Times New Roman" panose="02020603050405020304" pitchFamily="18" charset="0"/>
              </a:rPr>
              <a:t>CIR = (Cu) - (Re)</a:t>
            </a:r>
            <a:endParaRPr lang="ar-IQ" sz="2000" b="1" i="1" dirty="0">
              <a:solidFill>
                <a:schemeClr val="bg1"/>
              </a:solidFill>
              <a:latin typeface="Times New Roman" panose="02020603050405020304" pitchFamily="18" charset="0"/>
              <a:cs typeface="Times New Roman" panose="02020603050405020304" pitchFamily="18" charset="0"/>
            </a:endParaRPr>
          </a:p>
        </p:txBody>
      </p:sp>
      <p:sp>
        <p:nvSpPr>
          <p:cNvPr id="4" name="مستطيل 3"/>
          <p:cNvSpPr/>
          <p:nvPr/>
        </p:nvSpPr>
        <p:spPr>
          <a:xfrm>
            <a:off x="0" y="2124852"/>
            <a:ext cx="8410074" cy="1938992"/>
          </a:xfrm>
          <a:prstGeom prst="rect">
            <a:avLst/>
          </a:prstGeom>
        </p:spPr>
        <p:txBody>
          <a:bodyPr wrap="square">
            <a:spAutoFit/>
          </a:bodyPr>
          <a:lstStyle/>
          <a:p>
            <a:pPr algn="l" rtl="0"/>
            <a:r>
              <a:rPr lang="en-US" sz="2000" b="1" i="1" dirty="0">
                <a:solidFill>
                  <a:srgbClr val="C00000"/>
                </a:solidFill>
                <a:latin typeface="Times New Roman" panose="02020603050405020304" pitchFamily="18" charset="0"/>
                <a:cs typeface="Times New Roman" panose="02020603050405020304" pitchFamily="18" charset="0"/>
              </a:rPr>
              <a:t>Net Irrigation Requirement (NIR): </a:t>
            </a:r>
          </a:p>
          <a:p>
            <a:pPr algn="l" rtl="0"/>
            <a:r>
              <a:rPr lang="en-US" sz="2000" b="1" i="1" dirty="0">
                <a:solidFill>
                  <a:schemeClr val="bg1"/>
                </a:solidFill>
                <a:latin typeface="Times New Roman" panose="02020603050405020304" pitchFamily="18" charset="0"/>
                <a:cs typeface="Times New Roman" panose="02020603050405020304" pitchFamily="18" charset="0"/>
              </a:rPr>
              <a:t>It is the amount of irrigation water required in order to meet the </a:t>
            </a:r>
            <a:r>
              <a:rPr lang="en-US" sz="2000" b="1" i="1" dirty="0" err="1">
                <a:solidFill>
                  <a:schemeClr val="bg1"/>
                </a:solidFill>
                <a:latin typeface="Times New Roman" panose="02020603050405020304" pitchFamily="18" charset="0"/>
                <a:cs typeface="Times New Roman" panose="02020603050405020304" pitchFamily="18" charset="0"/>
              </a:rPr>
              <a:t>evapo</a:t>
            </a:r>
            <a:r>
              <a:rPr lang="en-US" sz="2000" b="1" i="1" dirty="0">
                <a:solidFill>
                  <a:schemeClr val="bg1"/>
                </a:solidFill>
                <a:latin typeface="Times New Roman" panose="02020603050405020304" pitchFamily="18" charset="0"/>
                <a:cs typeface="Times New Roman" panose="02020603050405020304" pitchFamily="18" charset="0"/>
              </a:rPr>
              <a:t>-transpiration need of the crop as well as the other needs</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l" rtl="0"/>
            <a:endParaRPr lang="en-US" sz="2000" b="1" i="1" dirty="0" smtClean="0">
              <a:solidFill>
                <a:schemeClr val="bg1"/>
              </a:solidFill>
              <a:latin typeface="Times New Roman" panose="02020603050405020304" pitchFamily="18" charset="0"/>
              <a:cs typeface="Times New Roman" panose="02020603050405020304" pitchFamily="18" charset="0"/>
            </a:endParaRPr>
          </a:p>
          <a:p>
            <a:pPr algn="ctr" rtl="0"/>
            <a:r>
              <a:rPr lang="en-US" sz="2000" b="1" i="1" dirty="0">
                <a:solidFill>
                  <a:schemeClr val="bg1"/>
                </a:solidFill>
                <a:latin typeface="Times New Roman" panose="02020603050405020304" pitchFamily="18" charset="0"/>
                <a:cs typeface="Times New Roman" panose="02020603050405020304" pitchFamily="18" charset="0"/>
              </a:rPr>
              <a:t>NIR = (Cu) - (Re) + Water lost as percolation</a:t>
            </a:r>
          </a:p>
          <a:p>
            <a:pPr algn="l" rtl="0"/>
            <a:r>
              <a:rPr lang="en-US" sz="2000" b="1" i="1" dirty="0" smtClean="0">
                <a:solidFill>
                  <a:schemeClr val="bg1"/>
                </a:solidFill>
                <a:latin typeface="Times New Roman" panose="02020603050405020304" pitchFamily="18" charset="0"/>
                <a:cs typeface="Times New Roman" panose="02020603050405020304" pitchFamily="18" charset="0"/>
              </a:rPr>
              <a:t> </a:t>
            </a:r>
            <a:endParaRPr lang="en-US" sz="2000" b="1" i="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0" y="4063844"/>
            <a:ext cx="8410074" cy="707886"/>
          </a:xfrm>
          <a:prstGeom prst="rect">
            <a:avLst/>
          </a:prstGeom>
        </p:spPr>
        <p:txBody>
          <a:bodyPr wrap="square">
            <a:spAutoFit/>
          </a:bodyPr>
          <a:lstStyle/>
          <a:p>
            <a:pPr algn="l" rtl="0"/>
            <a:r>
              <a:rPr lang="en-US" sz="2000" b="1" i="1" dirty="0">
                <a:solidFill>
                  <a:srgbClr val="C00000"/>
                </a:solidFill>
                <a:latin typeface="Times New Roman" panose="02020603050405020304" pitchFamily="18" charset="0"/>
                <a:cs typeface="Times New Roman" panose="02020603050405020304" pitchFamily="18" charset="0"/>
              </a:rPr>
              <a:t>Field Irrigation Requirement (FIR): </a:t>
            </a:r>
          </a:p>
          <a:p>
            <a:pPr algn="l" rtl="0"/>
            <a:r>
              <a:rPr lang="en-US" sz="2000" b="1" i="1" dirty="0">
                <a:solidFill>
                  <a:schemeClr val="bg1"/>
                </a:solidFill>
                <a:latin typeface="Times New Roman" panose="02020603050405020304" pitchFamily="18" charset="0"/>
                <a:cs typeface="Times New Roman" panose="02020603050405020304" pitchFamily="18" charset="0"/>
              </a:rPr>
              <a:t>It is the amount of water required to be applied to the field</a:t>
            </a:r>
          </a:p>
        </p:txBody>
      </p:sp>
      <p:sp>
        <p:nvSpPr>
          <p:cNvPr id="6" name="مستطيل 5"/>
          <p:cNvSpPr/>
          <p:nvPr/>
        </p:nvSpPr>
        <p:spPr>
          <a:xfrm>
            <a:off x="1701764" y="4901044"/>
            <a:ext cx="4230838" cy="400110"/>
          </a:xfrm>
          <a:prstGeom prst="rect">
            <a:avLst/>
          </a:prstGeom>
        </p:spPr>
        <p:txBody>
          <a:bodyPr wrap="none">
            <a:spAutoFit/>
          </a:bodyPr>
          <a:lstStyle/>
          <a:p>
            <a:r>
              <a:rPr lang="en-US" sz="2000" b="1" i="1" dirty="0">
                <a:solidFill>
                  <a:schemeClr val="bg1"/>
                </a:solidFill>
                <a:latin typeface="Times New Roman" panose="02020603050405020304" pitchFamily="18" charset="0"/>
                <a:cs typeface="Times New Roman" panose="02020603050405020304" pitchFamily="18" charset="0"/>
              </a:rPr>
              <a:t>FIR = NIR + water application losses</a:t>
            </a:r>
            <a:endParaRPr lang="ar-IQ" sz="2000"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606657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0" y="260230"/>
            <a:ext cx="8746958" cy="707886"/>
          </a:xfrm>
          <a:prstGeom prst="rect">
            <a:avLst/>
          </a:prstGeom>
        </p:spPr>
        <p:txBody>
          <a:bodyPr wrap="square">
            <a:spAutoFit/>
          </a:bodyPr>
          <a:lstStyle/>
          <a:p>
            <a:pPr algn="l" rtl="0"/>
            <a:r>
              <a:rPr lang="en-US" sz="2000" b="1" i="1" dirty="0">
                <a:solidFill>
                  <a:srgbClr val="C00000"/>
                </a:solidFill>
                <a:latin typeface="Times New Roman" panose="02020603050405020304" pitchFamily="18" charset="0"/>
                <a:cs typeface="Times New Roman" panose="02020603050405020304" pitchFamily="18" charset="0"/>
              </a:rPr>
              <a:t>Gross Irrigation Requirement (GIR): </a:t>
            </a:r>
          </a:p>
          <a:p>
            <a:pPr algn="l" rtl="0"/>
            <a:r>
              <a:rPr lang="en-US" sz="2000" b="1" i="1" dirty="0">
                <a:solidFill>
                  <a:schemeClr val="bg1"/>
                </a:solidFill>
                <a:latin typeface="Times New Roman" panose="02020603050405020304" pitchFamily="18" charset="0"/>
                <a:cs typeface="Times New Roman" panose="02020603050405020304" pitchFamily="18" charset="0"/>
              </a:rPr>
              <a:t>It is the amount of water required at the head of a canal</a:t>
            </a:r>
          </a:p>
        </p:txBody>
      </p:sp>
      <p:sp>
        <p:nvSpPr>
          <p:cNvPr id="3" name="مستطيل 2"/>
          <p:cNvSpPr/>
          <p:nvPr/>
        </p:nvSpPr>
        <p:spPr>
          <a:xfrm>
            <a:off x="3052346" y="1114745"/>
            <a:ext cx="3374642" cy="400110"/>
          </a:xfrm>
          <a:prstGeom prst="rect">
            <a:avLst/>
          </a:prstGeom>
        </p:spPr>
        <p:txBody>
          <a:bodyPr wrap="none">
            <a:spAutoFit/>
          </a:bodyPr>
          <a:lstStyle/>
          <a:p>
            <a:r>
              <a:rPr lang="en-US" sz="2000" b="1" i="1" dirty="0">
                <a:solidFill>
                  <a:schemeClr val="bg1"/>
                </a:solidFill>
                <a:latin typeface="Times New Roman" panose="02020603050405020304" pitchFamily="18" charset="0"/>
                <a:cs typeface="Times New Roman" panose="02020603050405020304" pitchFamily="18" charset="0"/>
              </a:rPr>
              <a:t>GIR = FIR + conveyance loss</a:t>
            </a:r>
            <a:endParaRPr lang="ar-IQ" sz="2000" b="1" i="1" dirty="0">
              <a:solidFill>
                <a:schemeClr val="bg1"/>
              </a:solidFill>
              <a:latin typeface="Times New Roman" panose="02020603050405020304" pitchFamily="18" charset="0"/>
              <a:cs typeface="Times New Roman" panose="02020603050405020304" pitchFamily="18" charset="0"/>
            </a:endParaRPr>
          </a:p>
        </p:txBody>
      </p:sp>
      <p:sp>
        <p:nvSpPr>
          <p:cNvPr id="4" name="مستطيل 3"/>
          <p:cNvSpPr/>
          <p:nvPr/>
        </p:nvSpPr>
        <p:spPr>
          <a:xfrm>
            <a:off x="-1" y="1859340"/>
            <a:ext cx="9144001" cy="3447098"/>
          </a:xfrm>
          <a:prstGeom prst="rect">
            <a:avLst/>
          </a:prstGeom>
        </p:spPr>
        <p:txBody>
          <a:bodyPr wrap="square">
            <a:spAutoFit/>
          </a:bodyPr>
          <a:lstStyle/>
          <a:p>
            <a:pPr algn="l" rtl="0"/>
            <a:r>
              <a:rPr lang="en-US" sz="2000" b="1" i="1" dirty="0">
                <a:solidFill>
                  <a:srgbClr val="C00000"/>
                </a:solidFill>
                <a:latin typeface="Times New Roman" panose="02020603050405020304" pitchFamily="18" charset="0"/>
                <a:cs typeface="Times New Roman" panose="02020603050405020304" pitchFamily="18" charset="0"/>
              </a:rPr>
              <a:t>Estimation of Consumptive use or Evapotranspiration </a:t>
            </a:r>
          </a:p>
          <a:p>
            <a:pPr algn="l" rtl="0"/>
            <a:r>
              <a:rPr lang="en-US" sz="2000" b="1" i="1" dirty="0">
                <a:solidFill>
                  <a:schemeClr val="bg1"/>
                </a:solidFill>
                <a:latin typeface="Times New Roman" panose="02020603050405020304" pitchFamily="18" charset="0"/>
                <a:cs typeface="Times New Roman" panose="02020603050405020304" pitchFamily="18" charset="0"/>
              </a:rPr>
              <a:t>Consumptive use can be directly measured by:- </a:t>
            </a:r>
            <a:endParaRPr lang="en-US" sz="2000" b="1" i="1" dirty="0" smtClean="0">
              <a:solidFill>
                <a:schemeClr val="bg1"/>
              </a:solidFill>
              <a:latin typeface="Times New Roman" panose="02020603050405020304" pitchFamily="18" charset="0"/>
              <a:cs typeface="Times New Roman" panose="02020603050405020304" pitchFamily="18" charset="0"/>
            </a:endParaRPr>
          </a:p>
          <a:p>
            <a:pPr algn="l" rtl="0"/>
            <a:endParaRPr lang="en-US" sz="2000" b="1" i="1" dirty="0">
              <a:solidFill>
                <a:schemeClr val="bg1"/>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1.Tank </a:t>
            </a:r>
            <a:r>
              <a:rPr lang="en-US" sz="2000" b="1" i="1" dirty="0">
                <a:solidFill>
                  <a:schemeClr val="bg1"/>
                </a:solidFill>
                <a:latin typeface="Times New Roman" panose="02020603050405020304" pitchFamily="18" charset="0"/>
                <a:cs typeface="Times New Roman" panose="02020603050405020304" pitchFamily="18" charset="0"/>
              </a:rPr>
              <a:t>and lysimeter.</a:t>
            </a:r>
          </a:p>
          <a:p>
            <a:pPr algn="l" rtl="0"/>
            <a:r>
              <a:rPr lang="en-US" sz="2000" b="1" i="1" dirty="0" smtClean="0">
                <a:solidFill>
                  <a:schemeClr val="bg1"/>
                </a:solidFill>
                <a:latin typeface="Times New Roman" panose="02020603050405020304" pitchFamily="18" charset="0"/>
                <a:cs typeface="Times New Roman" panose="02020603050405020304" pitchFamily="18" charset="0"/>
              </a:rPr>
              <a:t>2.Soil </a:t>
            </a:r>
            <a:r>
              <a:rPr lang="en-US" sz="2000" b="1" i="1" dirty="0">
                <a:solidFill>
                  <a:schemeClr val="bg1"/>
                </a:solidFill>
                <a:latin typeface="Times New Roman" panose="02020603050405020304" pitchFamily="18" charset="0"/>
                <a:cs typeface="Times New Roman" panose="02020603050405020304" pitchFamily="18" charset="0"/>
              </a:rPr>
              <a:t>moisture depletion.</a:t>
            </a:r>
          </a:p>
          <a:p>
            <a:pPr algn="l" rtl="0"/>
            <a:r>
              <a:rPr lang="en-US" sz="2000" b="1" i="1" dirty="0" smtClean="0">
                <a:solidFill>
                  <a:schemeClr val="bg1"/>
                </a:solidFill>
                <a:latin typeface="Times New Roman" panose="02020603050405020304" pitchFamily="18" charset="0"/>
                <a:cs typeface="Times New Roman" panose="02020603050405020304" pitchFamily="18" charset="0"/>
              </a:rPr>
              <a:t>3.Inflow </a:t>
            </a:r>
            <a:r>
              <a:rPr lang="en-US" sz="2000" b="1" i="1" dirty="0">
                <a:solidFill>
                  <a:schemeClr val="bg1"/>
                </a:solidFill>
                <a:latin typeface="Times New Roman" panose="02020603050405020304" pitchFamily="18" charset="0"/>
                <a:cs typeface="Times New Roman" panose="02020603050405020304" pitchFamily="18" charset="0"/>
              </a:rPr>
              <a:t>and outflow for large areas.</a:t>
            </a:r>
          </a:p>
          <a:p>
            <a:pPr algn="l" rtl="0"/>
            <a:r>
              <a:rPr lang="en-US" sz="2000" b="1" i="1" dirty="0" smtClean="0">
                <a:solidFill>
                  <a:schemeClr val="bg1"/>
                </a:solidFill>
                <a:latin typeface="Times New Roman" panose="02020603050405020304" pitchFamily="18" charset="0"/>
                <a:cs typeface="Times New Roman" panose="02020603050405020304" pitchFamily="18" charset="0"/>
              </a:rPr>
              <a:t>4.Energy </a:t>
            </a:r>
            <a:r>
              <a:rPr lang="en-US" sz="2000" b="1" i="1" dirty="0">
                <a:solidFill>
                  <a:schemeClr val="bg1"/>
                </a:solidFill>
                <a:latin typeface="Times New Roman" panose="02020603050405020304" pitchFamily="18" charset="0"/>
                <a:cs typeface="Times New Roman" panose="02020603050405020304" pitchFamily="18" charset="0"/>
              </a:rPr>
              <a:t>balance and heat measure transfer</a:t>
            </a:r>
            <a:r>
              <a:rPr lang="en-US" sz="2000" b="1" i="1" dirty="0" smtClean="0">
                <a:solidFill>
                  <a:schemeClr val="bg1"/>
                </a:solidFill>
                <a:latin typeface="Times New Roman" panose="02020603050405020304" pitchFamily="18" charset="0"/>
                <a:cs typeface="Times New Roman" panose="02020603050405020304" pitchFamily="18" charset="0"/>
              </a:rPr>
              <a:t>.</a:t>
            </a:r>
          </a:p>
          <a:p>
            <a:pPr algn="l" rtl="0"/>
            <a:endParaRPr lang="en-US" sz="2000" b="1" i="1" dirty="0">
              <a:solidFill>
                <a:schemeClr val="bg1"/>
              </a:solidFill>
              <a:latin typeface="Times New Roman" panose="02020603050405020304" pitchFamily="18" charset="0"/>
              <a:cs typeface="Times New Roman" panose="02020603050405020304" pitchFamily="18" charset="0"/>
            </a:endParaRPr>
          </a:p>
          <a:p>
            <a:pPr algn="l" rtl="0"/>
            <a:r>
              <a:rPr lang="en-US" sz="2000" b="1" i="1" dirty="0">
                <a:solidFill>
                  <a:schemeClr val="bg1"/>
                </a:solidFill>
                <a:latin typeface="Times New Roman" panose="02020603050405020304" pitchFamily="18" charset="0"/>
                <a:cs typeface="Times New Roman" panose="02020603050405020304" pitchFamily="18" charset="0"/>
              </a:rPr>
              <a:t>Various empirical methods have </a:t>
            </a:r>
            <a:r>
              <a:rPr lang="en-US" sz="2000" b="1" i="1" dirty="0" err="1">
                <a:solidFill>
                  <a:schemeClr val="bg1"/>
                </a:solidFill>
                <a:latin typeface="Times New Roman" panose="02020603050405020304" pitchFamily="18" charset="0"/>
                <a:cs typeface="Times New Roman" panose="02020603050405020304" pitchFamily="18" charset="0"/>
              </a:rPr>
              <a:t>have</a:t>
            </a:r>
            <a:r>
              <a:rPr lang="en-US" sz="2000" b="1" i="1" dirty="0">
                <a:solidFill>
                  <a:schemeClr val="bg1"/>
                </a:solidFill>
                <a:latin typeface="Times New Roman" panose="02020603050405020304" pitchFamily="18" charset="0"/>
                <a:cs typeface="Times New Roman" panose="02020603050405020304" pitchFamily="18" charset="0"/>
              </a:rPr>
              <a:t> been developed to estimate the consumptive use value, the commonly methods used are:-</a:t>
            </a:r>
          </a:p>
          <a:p>
            <a:pPr algn="l" rtl="0"/>
            <a:endParaRPr lang="ar-IQ" sz="2000"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627286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0" y="242047"/>
            <a:ext cx="8734926" cy="1077218"/>
          </a:xfrm>
          <a:prstGeom prst="rect">
            <a:avLst/>
          </a:prstGeom>
        </p:spPr>
        <p:txBody>
          <a:bodyPr wrap="square">
            <a:spAutoFit/>
          </a:bodyPr>
          <a:lstStyle/>
          <a:p>
            <a:pPr algn="l" rtl="0"/>
            <a:r>
              <a:rPr lang="en-US" sz="2400" b="1" i="1" dirty="0" err="1">
                <a:solidFill>
                  <a:srgbClr val="C00000"/>
                </a:solidFill>
                <a:latin typeface="Times New Roman" panose="02020603050405020304" pitchFamily="18" charset="0"/>
                <a:cs typeface="Times New Roman" panose="02020603050405020304" pitchFamily="18" charset="0"/>
              </a:rPr>
              <a:t>Blaney</a:t>
            </a:r>
            <a:r>
              <a:rPr lang="en-US" sz="2400" b="1" i="1" dirty="0">
                <a:solidFill>
                  <a:srgbClr val="C00000"/>
                </a:solidFill>
                <a:latin typeface="Times New Roman" panose="02020603050405020304" pitchFamily="18" charset="0"/>
                <a:cs typeface="Times New Roman" panose="02020603050405020304" pitchFamily="18" charset="0"/>
              </a:rPr>
              <a:t> – Griddle Formula :- </a:t>
            </a:r>
            <a:endParaRPr lang="en-US" sz="2400" b="1" i="1" dirty="0" smtClean="0">
              <a:solidFill>
                <a:srgbClr val="C00000"/>
              </a:solidFill>
              <a:latin typeface="Times New Roman" panose="02020603050405020304" pitchFamily="18" charset="0"/>
              <a:cs typeface="Times New Roman" panose="02020603050405020304" pitchFamily="18" charset="0"/>
            </a:endParaRPr>
          </a:p>
          <a:p>
            <a:pPr algn="l" rtl="0"/>
            <a:r>
              <a:rPr lang="en-US" sz="2000" b="1" i="1" dirty="0" smtClean="0">
                <a:solidFill>
                  <a:schemeClr val="bg1"/>
                </a:solidFill>
                <a:latin typeface="Times New Roman" panose="02020603050405020304" pitchFamily="18" charset="0"/>
                <a:cs typeface="Times New Roman" panose="02020603050405020304" pitchFamily="18" charset="0"/>
              </a:rPr>
              <a:t>In </a:t>
            </a:r>
            <a:r>
              <a:rPr lang="en-US" sz="2000" b="1" i="1" dirty="0">
                <a:solidFill>
                  <a:schemeClr val="bg1"/>
                </a:solidFill>
                <a:latin typeface="Times New Roman" panose="02020603050405020304" pitchFamily="18" charset="0"/>
                <a:cs typeface="Times New Roman" panose="02020603050405020304" pitchFamily="18" charset="0"/>
              </a:rPr>
              <a:t>this method the monthly consumptive use can be estimate by the following equation : </a:t>
            </a:r>
            <a:endParaRPr lang="ar-IQ" sz="2000" b="1" i="1" dirty="0">
              <a:solidFill>
                <a:schemeClr val="bg1"/>
              </a:solidFill>
              <a:latin typeface="Times New Roman" panose="02020603050405020304" pitchFamily="18" charset="0"/>
              <a:cs typeface="Times New Roman" panose="02020603050405020304" pitchFamily="18" charset="0"/>
            </a:endParaRPr>
          </a:p>
        </p:txBody>
      </p:sp>
      <p:sp>
        <p:nvSpPr>
          <p:cNvPr id="3" name="مستطيل 2"/>
          <p:cNvSpPr/>
          <p:nvPr/>
        </p:nvSpPr>
        <p:spPr>
          <a:xfrm>
            <a:off x="1876926" y="1319265"/>
            <a:ext cx="4800600" cy="523220"/>
          </a:xfrm>
          <a:prstGeom prst="rect">
            <a:avLst/>
          </a:prstGeom>
        </p:spPr>
        <p:txBody>
          <a:bodyPr wrap="square">
            <a:spAutoFit/>
          </a:bodyPr>
          <a:lstStyle/>
          <a:p>
            <a:r>
              <a:rPr lang="en-US" sz="2800" b="1" i="1" dirty="0" smtClean="0">
                <a:solidFill>
                  <a:schemeClr val="bg1"/>
                </a:solidFill>
                <a:latin typeface="Times New Roman" panose="02020603050405020304" pitchFamily="18" charset="0"/>
                <a:cs typeface="Times New Roman" panose="02020603050405020304" pitchFamily="18" charset="0"/>
              </a:rPr>
              <a:t>E.T = 0.045 K.P (T + </a:t>
            </a:r>
            <a:r>
              <a:rPr lang="en-US" sz="2800" b="1" i="1" dirty="0">
                <a:solidFill>
                  <a:schemeClr val="bg1"/>
                </a:solidFill>
                <a:latin typeface="Times New Roman" panose="02020603050405020304" pitchFamily="18" charset="0"/>
                <a:cs typeface="Times New Roman" panose="02020603050405020304" pitchFamily="18" charset="0"/>
              </a:rPr>
              <a:t>17.8)</a:t>
            </a:r>
            <a:endParaRPr lang="ar-IQ" sz="2800" b="1" i="1" dirty="0">
              <a:solidFill>
                <a:schemeClr val="bg1"/>
              </a:solidFill>
              <a:latin typeface="Times New Roman" panose="02020603050405020304" pitchFamily="18" charset="0"/>
              <a:cs typeface="Times New Roman" panose="02020603050405020304" pitchFamily="18" charset="0"/>
            </a:endParaRPr>
          </a:p>
        </p:txBody>
      </p:sp>
      <p:sp>
        <p:nvSpPr>
          <p:cNvPr id="4" name="مستطيل 3"/>
          <p:cNvSpPr/>
          <p:nvPr/>
        </p:nvSpPr>
        <p:spPr>
          <a:xfrm>
            <a:off x="96252" y="2076454"/>
            <a:ext cx="8301790" cy="1015663"/>
          </a:xfrm>
          <a:prstGeom prst="rect">
            <a:avLst/>
          </a:prstGeom>
        </p:spPr>
        <p:txBody>
          <a:bodyPr wrap="square">
            <a:spAutoFit/>
          </a:bodyPr>
          <a:lstStyle/>
          <a:p>
            <a:pPr algn="l" rtl="0"/>
            <a:r>
              <a:rPr lang="en-US" sz="2000" b="1" i="1" dirty="0">
                <a:solidFill>
                  <a:schemeClr val="bg1"/>
                </a:solidFill>
                <a:latin typeface="Times New Roman" panose="02020603050405020304" pitchFamily="18" charset="0"/>
                <a:cs typeface="Times New Roman" panose="02020603050405020304" pitchFamily="18" charset="0"/>
              </a:rPr>
              <a:t>Where:      E.T: Monthly consumptive use in (cm)</a:t>
            </a:r>
          </a:p>
          <a:p>
            <a:pPr algn="l" rtl="0"/>
            <a:r>
              <a:rPr lang="en-US" sz="2000" b="1" i="1" dirty="0">
                <a:solidFill>
                  <a:schemeClr val="bg1"/>
                </a:solidFill>
                <a:latin typeface="Times New Roman" panose="02020603050405020304" pitchFamily="18" charset="0"/>
                <a:cs typeface="Times New Roman" panose="02020603050405020304" pitchFamily="18" charset="0"/>
              </a:rPr>
              <a:t>                    K: crop factor can be founded as      K = </a:t>
            </a:r>
            <a:r>
              <a:rPr lang="en-US" sz="2000" b="1" i="1" dirty="0" err="1">
                <a:solidFill>
                  <a:schemeClr val="bg1"/>
                </a:solidFill>
                <a:latin typeface="Times New Roman" panose="02020603050405020304" pitchFamily="18" charset="0"/>
                <a:cs typeface="Times New Roman" panose="02020603050405020304" pitchFamily="18" charset="0"/>
              </a:rPr>
              <a:t>Kt</a:t>
            </a:r>
            <a:r>
              <a:rPr lang="en-US" sz="2000" b="1" i="1" dirty="0">
                <a:solidFill>
                  <a:schemeClr val="bg1"/>
                </a:solidFill>
                <a:latin typeface="Times New Roman" panose="02020603050405020304" pitchFamily="18" charset="0"/>
                <a:cs typeface="Times New Roman" panose="02020603050405020304" pitchFamily="18" charset="0"/>
              </a:rPr>
              <a:t> . </a:t>
            </a:r>
            <a:r>
              <a:rPr lang="en-US" sz="2000" b="1" i="1" dirty="0" err="1">
                <a:solidFill>
                  <a:schemeClr val="bg1"/>
                </a:solidFill>
                <a:latin typeface="Times New Roman" panose="02020603050405020304" pitchFamily="18" charset="0"/>
                <a:cs typeface="Times New Roman" panose="02020603050405020304" pitchFamily="18" charset="0"/>
              </a:rPr>
              <a:t>Kc</a:t>
            </a:r>
            <a:r>
              <a:rPr lang="en-US" sz="2000" b="1" i="1" dirty="0">
                <a:solidFill>
                  <a:schemeClr val="bg1"/>
                </a:solidFill>
                <a:latin typeface="Times New Roman" panose="02020603050405020304" pitchFamily="18" charset="0"/>
                <a:cs typeface="Times New Roman" panose="02020603050405020304" pitchFamily="18" charset="0"/>
              </a:rPr>
              <a:t>     </a:t>
            </a:r>
          </a:p>
          <a:p>
            <a:pPr algn="l" rtl="0"/>
            <a:r>
              <a:rPr lang="en-US" sz="2000" b="1" i="1" dirty="0" err="1">
                <a:solidFill>
                  <a:schemeClr val="bg1"/>
                </a:solidFill>
                <a:latin typeface="Times New Roman" panose="02020603050405020304" pitchFamily="18" charset="0"/>
                <a:cs typeface="Times New Roman" panose="02020603050405020304" pitchFamily="18" charset="0"/>
              </a:rPr>
              <a:t>Kt</a:t>
            </a:r>
            <a:r>
              <a:rPr lang="en-US" sz="2000" b="1" i="1" dirty="0">
                <a:solidFill>
                  <a:schemeClr val="bg1"/>
                </a:solidFill>
                <a:latin typeface="Times New Roman" panose="02020603050405020304" pitchFamily="18" charset="0"/>
                <a:cs typeface="Times New Roman" panose="02020603050405020304" pitchFamily="18" charset="0"/>
              </a:rPr>
              <a:t>: depended on average temp. during the month and can be founded by:   </a:t>
            </a:r>
          </a:p>
        </p:txBody>
      </p:sp>
      <p:sp>
        <p:nvSpPr>
          <p:cNvPr id="5" name="مستطيل 4"/>
          <p:cNvSpPr/>
          <p:nvPr/>
        </p:nvSpPr>
        <p:spPr>
          <a:xfrm>
            <a:off x="3117467" y="3244334"/>
            <a:ext cx="2772362" cy="400110"/>
          </a:xfrm>
          <a:prstGeom prst="rect">
            <a:avLst/>
          </a:prstGeom>
        </p:spPr>
        <p:txBody>
          <a:bodyPr wrap="none">
            <a:spAutoFit/>
          </a:bodyPr>
          <a:lstStyle/>
          <a:p>
            <a:r>
              <a:rPr lang="en-US" sz="2000" b="1" i="1" dirty="0" err="1">
                <a:solidFill>
                  <a:schemeClr val="bg1"/>
                </a:solidFill>
                <a:latin typeface="Times New Roman" panose="02020603050405020304" pitchFamily="18" charset="0"/>
                <a:cs typeface="Times New Roman" panose="02020603050405020304" pitchFamily="18" charset="0"/>
              </a:rPr>
              <a:t>Kt</a:t>
            </a:r>
            <a:r>
              <a:rPr lang="en-US" sz="2000" b="1" i="1" dirty="0">
                <a:solidFill>
                  <a:schemeClr val="bg1"/>
                </a:solidFill>
                <a:latin typeface="Times New Roman" panose="02020603050405020304" pitchFamily="18" charset="0"/>
                <a:cs typeface="Times New Roman" panose="02020603050405020304" pitchFamily="18" charset="0"/>
              </a:rPr>
              <a:t> = 0.2396 + 0.03114 T</a:t>
            </a:r>
            <a:endParaRPr lang="ar-IQ" sz="2000" b="1" i="1" dirty="0">
              <a:solidFill>
                <a:schemeClr val="bg1"/>
              </a:solidFill>
              <a:latin typeface="Times New Roman" panose="02020603050405020304" pitchFamily="18" charset="0"/>
              <a:cs typeface="Times New Roman" panose="02020603050405020304" pitchFamily="18" charset="0"/>
            </a:endParaRPr>
          </a:p>
        </p:txBody>
      </p:sp>
      <p:sp>
        <p:nvSpPr>
          <p:cNvPr id="6" name="مستطيل 5"/>
          <p:cNvSpPr/>
          <p:nvPr/>
        </p:nvSpPr>
        <p:spPr>
          <a:xfrm>
            <a:off x="-68352" y="3849306"/>
            <a:ext cx="9144000" cy="1323439"/>
          </a:xfrm>
          <a:prstGeom prst="rect">
            <a:avLst/>
          </a:prstGeom>
        </p:spPr>
        <p:txBody>
          <a:bodyPr wrap="square">
            <a:spAutoFit/>
          </a:bodyPr>
          <a:lstStyle/>
          <a:p>
            <a:pPr algn="l" rtl="0"/>
            <a:r>
              <a:rPr lang="en-US" sz="2000" b="1" i="1" dirty="0" err="1">
                <a:solidFill>
                  <a:schemeClr val="bg1"/>
                </a:solidFill>
                <a:latin typeface="Times New Roman" panose="02020603050405020304" pitchFamily="18" charset="0"/>
                <a:cs typeface="Times New Roman" panose="02020603050405020304" pitchFamily="18" charset="0"/>
              </a:rPr>
              <a:t>Kc</a:t>
            </a:r>
            <a:r>
              <a:rPr lang="en-US" sz="2000" b="1" i="1" dirty="0">
                <a:solidFill>
                  <a:schemeClr val="bg1"/>
                </a:solidFill>
                <a:latin typeface="Times New Roman" panose="02020603050405020304" pitchFamily="18" charset="0"/>
                <a:cs typeface="Times New Roman" panose="02020603050405020304" pitchFamily="18" charset="0"/>
              </a:rPr>
              <a:t>: is a coefficient which depended on type of crop and degree of growth, can be founded from </a:t>
            </a:r>
            <a:r>
              <a:rPr lang="en-US" sz="2000" b="1" i="1" dirty="0" smtClean="0">
                <a:solidFill>
                  <a:schemeClr val="bg1"/>
                </a:solidFill>
                <a:latin typeface="Times New Roman" panose="02020603050405020304" pitchFamily="18" charset="0"/>
                <a:cs typeface="Times New Roman" panose="02020603050405020304" pitchFamily="18" charset="0"/>
              </a:rPr>
              <a:t>(</a:t>
            </a:r>
            <a:r>
              <a:rPr lang="en-US" sz="2000" b="1" i="1" dirty="0">
                <a:solidFill>
                  <a:schemeClr val="bg1"/>
                </a:solidFill>
                <a:latin typeface="Times New Roman" panose="02020603050405020304" pitchFamily="18" charset="0"/>
                <a:cs typeface="Times New Roman" panose="02020603050405020304" pitchFamily="18" charset="0"/>
              </a:rPr>
              <a:t>Table 1)</a:t>
            </a:r>
          </a:p>
          <a:p>
            <a:pPr algn="l" rtl="0"/>
            <a:r>
              <a:rPr lang="en-US" sz="2000" b="1" i="1" dirty="0">
                <a:solidFill>
                  <a:schemeClr val="bg1"/>
                </a:solidFill>
                <a:latin typeface="Times New Roman" panose="02020603050405020304" pitchFamily="18" charset="0"/>
                <a:cs typeface="Times New Roman" panose="02020603050405020304" pitchFamily="18" charset="0"/>
              </a:rPr>
              <a:t>P: Monthly percentage of annual day light hours (Table 2).</a:t>
            </a:r>
          </a:p>
          <a:p>
            <a:pPr algn="l" rtl="0"/>
            <a:r>
              <a:rPr lang="en-US" sz="2000" b="1" i="1" dirty="0">
                <a:solidFill>
                  <a:schemeClr val="bg1"/>
                </a:solidFill>
                <a:latin typeface="Times New Roman" panose="02020603050405020304" pitchFamily="18" charset="0"/>
                <a:cs typeface="Times New Roman" panose="02020603050405020304" pitchFamily="18" charset="0"/>
              </a:rPr>
              <a:t>T: Average monthly temperature in degree centigrade (Cº)</a:t>
            </a:r>
          </a:p>
        </p:txBody>
      </p:sp>
    </p:spTree>
    <p:extLst>
      <p:ext uri="{BB962C8B-B14F-4D97-AF65-F5344CB8AC3E}">
        <p14:creationId xmlns:p14="http://schemas.microsoft.com/office/powerpoint/2010/main" val="306398873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613609" y="230015"/>
            <a:ext cx="8169443" cy="984885"/>
          </a:xfrm>
          <a:prstGeom prst="rect">
            <a:avLst/>
          </a:prstGeom>
        </p:spPr>
        <p:txBody>
          <a:bodyPr wrap="square">
            <a:spAutoFit/>
          </a:bodyPr>
          <a:lstStyle/>
          <a:p>
            <a:pPr algn="l" rtl="0"/>
            <a:r>
              <a:rPr lang="en-US" sz="2000" b="1" i="1" dirty="0">
                <a:solidFill>
                  <a:schemeClr val="bg1"/>
                </a:solidFill>
                <a:latin typeface="Times New Roman" panose="02020603050405020304" pitchFamily="18" charset="0"/>
                <a:cs typeface="Times New Roman" panose="02020603050405020304" pitchFamily="18" charset="0"/>
              </a:rPr>
              <a:t>Table 1 Values of (</a:t>
            </a:r>
            <a:r>
              <a:rPr lang="en-US" sz="2000" b="1" i="1" dirty="0" err="1">
                <a:solidFill>
                  <a:schemeClr val="bg1"/>
                </a:solidFill>
                <a:latin typeface="Times New Roman" panose="02020603050405020304" pitchFamily="18" charset="0"/>
                <a:cs typeface="Times New Roman" panose="02020603050405020304" pitchFamily="18" charset="0"/>
              </a:rPr>
              <a:t>Kc</a:t>
            </a:r>
            <a:r>
              <a:rPr lang="en-US" sz="2000" b="1" i="1" dirty="0">
                <a:solidFill>
                  <a:schemeClr val="bg1"/>
                </a:solidFill>
                <a:latin typeface="Times New Roman" panose="02020603050405020304" pitchFamily="18" charset="0"/>
                <a:cs typeface="Times New Roman" panose="02020603050405020304" pitchFamily="18" charset="0"/>
              </a:rPr>
              <a:t>) according to plant type and degree of growth</a:t>
            </a:r>
          </a:p>
          <a:p>
            <a:pPr algn="l" rtl="0"/>
            <a:r>
              <a:rPr lang="en-US" sz="2000" b="1" i="1" dirty="0" smtClean="0">
                <a:solidFill>
                  <a:schemeClr val="bg1"/>
                </a:solidFill>
                <a:latin typeface="Times New Roman" panose="02020603050405020304" pitchFamily="18" charset="0"/>
                <a:cs typeface="Times New Roman" panose="02020603050405020304" pitchFamily="18" charset="0"/>
              </a:rPr>
              <a:t>A)</a:t>
            </a:r>
            <a:r>
              <a:rPr lang="en-US" sz="2000" b="1" i="1" dirty="0">
                <a:solidFill>
                  <a:schemeClr val="bg1"/>
                </a:solidFill>
                <a:latin typeface="Times New Roman" panose="02020603050405020304" pitchFamily="18" charset="0"/>
                <a:cs typeface="Times New Roman" panose="02020603050405020304" pitchFamily="18" charset="0"/>
              </a:rPr>
              <a:t> </a:t>
            </a:r>
            <a:r>
              <a:rPr lang="en-US" sz="2000" b="1" i="1" dirty="0" smtClean="0">
                <a:solidFill>
                  <a:schemeClr val="bg1"/>
                </a:solidFill>
                <a:latin typeface="Times New Roman" panose="02020603050405020304" pitchFamily="18" charset="0"/>
                <a:cs typeface="Times New Roman" panose="02020603050405020304" pitchFamily="18" charset="0"/>
              </a:rPr>
              <a:t>Perennial </a:t>
            </a:r>
            <a:r>
              <a:rPr lang="en-US" sz="2000" b="1" i="1" dirty="0">
                <a:solidFill>
                  <a:schemeClr val="bg1"/>
                </a:solidFill>
                <a:latin typeface="Times New Roman" panose="02020603050405020304" pitchFamily="18" charset="0"/>
                <a:cs typeface="Times New Roman" panose="02020603050405020304" pitchFamily="18" charset="0"/>
              </a:rPr>
              <a:t>crops</a:t>
            </a:r>
          </a:p>
          <a:p>
            <a:r>
              <a:rPr lang="en-US" dirty="0"/>
              <a:t> </a:t>
            </a:r>
          </a:p>
        </p:txBody>
      </p:sp>
      <p:pic>
        <p:nvPicPr>
          <p:cNvPr id="3" name="صورة 2"/>
          <p:cNvPicPr>
            <a:picLocks noChangeAspect="1"/>
          </p:cNvPicPr>
          <p:nvPr/>
        </p:nvPicPr>
        <p:blipFill>
          <a:blip r:embed="rId3"/>
          <a:stretch>
            <a:fillRect/>
          </a:stretch>
        </p:blipFill>
        <p:spPr>
          <a:xfrm>
            <a:off x="453709" y="1034716"/>
            <a:ext cx="8489241" cy="3406034"/>
          </a:xfrm>
          <a:prstGeom prst="rect">
            <a:avLst/>
          </a:prstGeom>
        </p:spPr>
      </p:pic>
    </p:spTree>
    <p:extLst>
      <p:ext uri="{BB962C8B-B14F-4D97-AF65-F5344CB8AC3E}">
        <p14:creationId xmlns:p14="http://schemas.microsoft.com/office/powerpoint/2010/main" val="3669160864"/>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0" y="164250"/>
            <a:ext cx="2116477" cy="400110"/>
          </a:xfrm>
          <a:prstGeom prst="rect">
            <a:avLst/>
          </a:prstGeom>
        </p:spPr>
        <p:txBody>
          <a:bodyPr wrap="none">
            <a:spAutoFit/>
          </a:bodyPr>
          <a:lstStyle/>
          <a:p>
            <a:pPr algn="l" rtl="0"/>
            <a:r>
              <a:rPr lang="en-US" sz="2000" b="1" i="1" dirty="0">
                <a:solidFill>
                  <a:schemeClr val="bg1"/>
                </a:solidFill>
                <a:latin typeface="Times New Roman" panose="02020603050405020304" pitchFamily="18" charset="0"/>
                <a:cs typeface="Times New Roman" panose="02020603050405020304" pitchFamily="18" charset="0"/>
              </a:rPr>
              <a:t>B) Seasonal crops</a:t>
            </a:r>
            <a:endParaRPr lang="ar-IQ" sz="2000" b="1" i="1" dirty="0">
              <a:solidFill>
                <a:schemeClr val="bg1"/>
              </a:solidFill>
              <a:latin typeface="Times New Roman" panose="02020603050405020304" pitchFamily="18" charset="0"/>
              <a:cs typeface="Times New Roman" panose="02020603050405020304" pitchFamily="18" charset="0"/>
            </a:endParaRPr>
          </a:p>
        </p:txBody>
      </p:sp>
      <p:pic>
        <p:nvPicPr>
          <p:cNvPr id="3" name="صورة 2"/>
          <p:cNvPicPr>
            <a:picLocks noChangeAspect="1"/>
          </p:cNvPicPr>
          <p:nvPr/>
        </p:nvPicPr>
        <p:blipFill>
          <a:blip r:embed="rId3"/>
          <a:stretch>
            <a:fillRect/>
          </a:stretch>
        </p:blipFill>
        <p:spPr>
          <a:xfrm>
            <a:off x="438233" y="1022685"/>
            <a:ext cx="8551435" cy="4049426"/>
          </a:xfrm>
          <a:prstGeom prst="rect">
            <a:avLst/>
          </a:prstGeom>
        </p:spPr>
      </p:pic>
    </p:spTree>
    <p:extLst>
      <p:ext uri="{BB962C8B-B14F-4D97-AF65-F5344CB8AC3E}">
        <p14:creationId xmlns:p14="http://schemas.microsoft.com/office/powerpoint/2010/main" val="284319677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637674" y="0"/>
            <a:ext cx="7748337" cy="400110"/>
          </a:xfrm>
          <a:prstGeom prst="rect">
            <a:avLst/>
          </a:prstGeom>
        </p:spPr>
        <p:txBody>
          <a:bodyPr wrap="square">
            <a:spAutoFit/>
          </a:bodyPr>
          <a:lstStyle/>
          <a:p>
            <a:pPr algn="l" rtl="0"/>
            <a:r>
              <a:rPr lang="en-US" sz="2000" b="1" i="1" dirty="0">
                <a:solidFill>
                  <a:schemeClr val="bg1"/>
                </a:solidFill>
                <a:latin typeface="Times New Roman" panose="02020603050405020304" pitchFamily="18" charset="0"/>
                <a:cs typeface="Times New Roman" panose="02020603050405020304" pitchFamily="18" charset="0"/>
              </a:rPr>
              <a:t>Table 2 Mean daily percentage of annual hours for different latitudes</a:t>
            </a:r>
            <a:endParaRPr lang="ar-IQ" sz="2000" b="1" i="1" dirty="0">
              <a:solidFill>
                <a:schemeClr val="bg1"/>
              </a:solidFill>
              <a:latin typeface="Times New Roman" panose="02020603050405020304" pitchFamily="18" charset="0"/>
              <a:cs typeface="Times New Roman" panose="02020603050405020304" pitchFamily="18" charset="0"/>
            </a:endParaRPr>
          </a:p>
        </p:txBody>
      </p:sp>
      <p:pic>
        <p:nvPicPr>
          <p:cNvPr id="3" name="صورة 2"/>
          <p:cNvPicPr>
            <a:picLocks noChangeAspect="1"/>
          </p:cNvPicPr>
          <p:nvPr/>
        </p:nvPicPr>
        <p:blipFill>
          <a:blip r:embed="rId3"/>
          <a:stretch>
            <a:fillRect/>
          </a:stretch>
        </p:blipFill>
        <p:spPr>
          <a:xfrm>
            <a:off x="420294" y="400110"/>
            <a:ext cx="7965717" cy="5059007"/>
          </a:xfrm>
          <a:prstGeom prst="rect">
            <a:avLst/>
          </a:prstGeom>
        </p:spPr>
      </p:pic>
    </p:spTree>
    <p:extLst>
      <p:ext uri="{BB962C8B-B14F-4D97-AF65-F5344CB8AC3E}">
        <p14:creationId xmlns:p14="http://schemas.microsoft.com/office/powerpoint/2010/main" val="262239015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Override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docProps/app.xml><?xml version="1.0" encoding="utf-8"?>
<Properties xmlns="http://schemas.openxmlformats.org/officeDocument/2006/extended-properties" xmlns:vt="http://schemas.openxmlformats.org/officeDocument/2006/docPropsVTypes">
  <Template/>
  <TotalTime>255</TotalTime>
  <Words>522</Words>
  <Application>Microsoft Office PowerPoint</Application>
  <PresentationFormat>عرض على الشاشة (3:4)‏</PresentationFormat>
  <Paragraphs>58</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Century Gothic</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67</cp:revision>
  <dcterms:created xsi:type="dcterms:W3CDTF">2018-12-05T07:11:26Z</dcterms:created>
  <dcterms:modified xsi:type="dcterms:W3CDTF">2018-12-06T08:01:51Z</dcterms:modified>
</cp:coreProperties>
</file>